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6" r:id="rId3"/>
    <p:sldId id="257" r:id="rId4"/>
    <p:sldId id="265" r:id="rId5"/>
    <p:sldId id="266" r:id="rId6"/>
    <p:sldId id="270" r:id="rId7"/>
    <p:sldId id="271" r:id="rId8"/>
    <p:sldId id="261" r:id="rId9"/>
    <p:sldId id="259" r:id="rId10"/>
    <p:sldId id="262" r:id="rId11"/>
    <p:sldId id="264" r:id="rId12"/>
    <p:sldId id="260" r:id="rId13"/>
    <p:sldId id="263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Infrastructure_as_a_service" TargetMode="External"/><Relationship Id="rId2" Type="http://schemas.openxmlformats.org/officeDocument/2006/relationships/hyperlink" Target="https://en.m.wikipedia.org/wiki/Platform_as_a_servic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1512384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 </a:t>
            </a:r>
            <a:r>
              <a:rPr lang="en-US" sz="2700" dirty="0">
                <a:solidFill>
                  <a:schemeClr val="tx1"/>
                </a:solidFill>
              </a:rPr>
              <a:t>You manage the applications and services you develop and the cloud service provider typically manages everything else.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43" y="3062061"/>
            <a:ext cx="5810250" cy="3619500"/>
          </a:xfrm>
        </p:spPr>
      </p:pic>
      <p:sp>
        <p:nvSpPr>
          <p:cNvPr id="3" name="TextBox 2"/>
          <p:cNvSpPr txBox="1"/>
          <p:nvPr/>
        </p:nvSpPr>
        <p:spPr>
          <a:xfrm>
            <a:off x="2592924" y="454661"/>
            <a:ext cx="5428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Cloud services :</a:t>
            </a:r>
            <a:endParaRPr lang="en-US" sz="54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17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919" y="480419"/>
            <a:ext cx="8911687" cy="799741"/>
          </a:xfrm>
        </p:spPr>
        <p:txBody>
          <a:bodyPr/>
          <a:lstStyle/>
          <a:p>
            <a:r>
              <a:rPr lang="en-US" dirty="0" smtClean="0"/>
              <a:t>What is Kubernetes (</a:t>
            </a:r>
            <a:r>
              <a:rPr lang="en-US" dirty="0"/>
              <a:t> </a:t>
            </a:r>
            <a:r>
              <a:rPr lang="en-US" b="1" dirty="0"/>
              <a:t>k8s</a:t>
            </a:r>
            <a:r>
              <a:rPr lang="en-US" dirty="0" smtClean="0"/>
              <a:t>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280160"/>
            <a:ext cx="8915400" cy="1123406"/>
          </a:xfrm>
        </p:spPr>
        <p:txBody>
          <a:bodyPr/>
          <a:lstStyle/>
          <a:p>
            <a:r>
              <a:rPr lang="en-US" dirty="0" smtClean="0"/>
              <a:t>an</a:t>
            </a:r>
            <a:r>
              <a:rPr lang="en-US" dirty="0"/>
              <a:t> </a:t>
            </a:r>
            <a:r>
              <a:rPr lang="en-US" sz="2000" dirty="0" smtClean="0"/>
              <a:t>open source</a:t>
            </a:r>
            <a:r>
              <a:rPr lang="en-US" sz="2000" dirty="0"/>
              <a:t> </a:t>
            </a:r>
            <a:r>
              <a:rPr lang="en-US" sz="2000" dirty="0" smtClean="0"/>
              <a:t>container orchestration </a:t>
            </a:r>
            <a:r>
              <a:rPr lang="en-US" dirty="0"/>
              <a:t>system for automating application deployment, scaling, and </a:t>
            </a:r>
            <a:r>
              <a:rPr lang="en-US" dirty="0" smtClean="0"/>
              <a:t>management</a:t>
            </a:r>
          </a:p>
          <a:p>
            <a:r>
              <a:rPr lang="en-US" sz="2000" dirty="0"/>
              <a:t>A cluster management software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383919" y="3203307"/>
            <a:ext cx="91206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List of cluster management </a:t>
            </a:r>
            <a:r>
              <a:rPr lang="en-US" b="1" dirty="0" smtClean="0"/>
              <a:t>software (free , </a:t>
            </a:r>
            <a:r>
              <a:rPr lang="en-US" b="1" dirty="0" err="1" smtClean="0"/>
              <a:t>opensource</a:t>
            </a:r>
            <a:r>
              <a:rPr lang="en-US" b="1" dirty="0" smtClean="0"/>
              <a:t> , with HA):</a:t>
            </a:r>
          </a:p>
          <a:p>
            <a:endParaRPr lang="en-US" b="1" dirty="0"/>
          </a:p>
          <a:p>
            <a:pPr fontAlgn="base"/>
            <a:r>
              <a:rPr lang="en-US" sz="1600" dirty="0" smtClean="0"/>
              <a:t>1 - Apache </a:t>
            </a:r>
            <a:r>
              <a:rPr lang="en-US" sz="1600" dirty="0" err="1" smtClean="0"/>
              <a:t>Mesos</a:t>
            </a:r>
            <a:r>
              <a:rPr lang="en-US" sz="1600" dirty="0" smtClean="0"/>
              <a:t> , </a:t>
            </a:r>
            <a:r>
              <a:rPr lang="en-US" sz="1600" dirty="0"/>
              <a:t>from the Apache Software </a:t>
            </a:r>
            <a:r>
              <a:rPr lang="en-US" sz="1600" dirty="0" smtClean="0"/>
              <a:t>Foundation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dirty="0" smtClean="0"/>
              <a:t>2 - </a:t>
            </a:r>
            <a:r>
              <a:rPr lang="en-US" sz="1600" dirty="0" smtClean="0">
                <a:solidFill>
                  <a:srgbClr val="FF3300"/>
                </a:solidFill>
              </a:rPr>
              <a:t>Kubernetes</a:t>
            </a:r>
            <a:r>
              <a:rPr lang="en-US" sz="1600" dirty="0" smtClean="0"/>
              <a:t> , </a:t>
            </a:r>
            <a:r>
              <a:rPr lang="en-US" sz="1600" dirty="0"/>
              <a:t>founded by Google </a:t>
            </a:r>
            <a:r>
              <a:rPr lang="en-US" sz="1600" dirty="0" err="1" smtClean="0"/>
              <a:t>Inc</a:t>
            </a:r>
            <a:r>
              <a:rPr lang="en-US" sz="1600" dirty="0" smtClean="0"/>
              <a:t> , </a:t>
            </a:r>
            <a:r>
              <a:rPr lang="en-US" sz="1600" dirty="0"/>
              <a:t>from the Cloud </a:t>
            </a:r>
            <a:r>
              <a:rPr lang="en-US" sz="1600" dirty="0" smtClean="0"/>
              <a:t>Native </a:t>
            </a:r>
            <a:r>
              <a:rPr lang="en-US" sz="1600" dirty="0"/>
              <a:t>Computing </a:t>
            </a:r>
            <a:r>
              <a:rPr lang="en-US" sz="1600" dirty="0" smtClean="0"/>
              <a:t>Foundation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dirty="0" smtClean="0"/>
              <a:t>3 - Heartbeat</a:t>
            </a:r>
            <a:r>
              <a:rPr lang="en-US" sz="1600" dirty="0"/>
              <a:t>, from </a:t>
            </a:r>
            <a:r>
              <a:rPr lang="en-US" sz="1600" dirty="0" smtClean="0"/>
              <a:t>Linux-HA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dirty="0" smtClean="0"/>
              <a:t>4 - </a:t>
            </a:r>
            <a:r>
              <a:rPr lang="en-US" sz="1600" dirty="0" smtClean="0">
                <a:solidFill>
                  <a:srgbClr val="FFC000"/>
                </a:solidFill>
              </a:rPr>
              <a:t>Docker Swarm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endParaRPr lang="en-US" sz="1600" dirty="0" smtClean="0">
              <a:solidFill>
                <a:srgbClr val="FFC000"/>
              </a:solidFill>
            </a:endParaRPr>
          </a:p>
          <a:p>
            <a:pPr fontAlgn="base"/>
            <a:endParaRPr lang="en-US" sz="1600" dirty="0"/>
          </a:p>
          <a:p>
            <a:pPr fontAlgn="base"/>
            <a:r>
              <a:rPr lang="en-US" sz="1600" dirty="0" smtClean="0"/>
              <a:t>5 - Red </a:t>
            </a:r>
            <a:r>
              <a:rPr lang="en-US" sz="1600" dirty="0"/>
              <a:t>Hat cluster suite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41230"/>
            <a:ext cx="8911687" cy="79974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as a </a:t>
            </a:r>
            <a:r>
              <a:rPr lang="en-US" dirty="0" smtClean="0"/>
              <a:t>Service :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89212" y="1240971"/>
            <a:ext cx="8915400" cy="4670251"/>
          </a:xfrm>
        </p:spPr>
        <p:txBody>
          <a:bodyPr/>
          <a:lstStyle/>
          <a:p>
            <a:r>
              <a:rPr lang="en-US" sz="2000" b="1" dirty="0"/>
              <a:t>Google Kubernetes Engine (GKE)</a:t>
            </a:r>
          </a:p>
          <a:p>
            <a:r>
              <a:rPr lang="en-US" dirty="0"/>
              <a:t>one of the most advanced solutions currently available</a:t>
            </a:r>
            <a:r>
              <a:rPr lang="en-US" dirty="0" smtClean="0"/>
              <a:t>.</a:t>
            </a:r>
          </a:p>
          <a:p>
            <a:r>
              <a:rPr lang="en-US" sz="2000" b="1" dirty="0"/>
              <a:t>Azure Kubernetes Service (AKS)</a:t>
            </a:r>
          </a:p>
          <a:p>
            <a:r>
              <a:rPr lang="en-US" dirty="0"/>
              <a:t>supported not only Kubernetes, but also Apache </a:t>
            </a:r>
            <a:r>
              <a:rPr lang="en-US" dirty="0" err="1"/>
              <a:t>Mesos</a:t>
            </a:r>
            <a:r>
              <a:rPr lang="en-US" dirty="0"/>
              <a:t> and Docker Swarm</a:t>
            </a:r>
            <a:r>
              <a:rPr lang="en-US" dirty="0" smtClean="0"/>
              <a:t>.</a:t>
            </a:r>
          </a:p>
          <a:p>
            <a:r>
              <a:rPr lang="en-US" sz="2000" b="1" dirty="0"/>
              <a:t>Amazon Elastic Container Service for Kubernetes (Amazon EKS)</a:t>
            </a:r>
          </a:p>
          <a:p>
            <a:endParaRPr lang="en-US" dirty="0" smtClean="0"/>
          </a:p>
          <a:p>
            <a:r>
              <a:rPr lang="en-US" sz="2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Feature\Service: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Automatic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Update ,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CLI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Support ,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Resource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Monitoring , Availability ,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Auto-Scaling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Nodes ,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Node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Groups ,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High Availability Clusters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5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0937"/>
          </a:xfrm>
        </p:spPr>
        <p:txBody>
          <a:bodyPr/>
          <a:lstStyle/>
          <a:p>
            <a:r>
              <a:rPr lang="en-US" dirty="0" smtClean="0"/>
              <a:t>Kubernetes vs Docker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06582"/>
            <a:ext cx="8915400" cy="3777622"/>
          </a:xfrm>
        </p:spPr>
        <p:txBody>
          <a:bodyPr/>
          <a:lstStyle/>
          <a:p>
            <a:r>
              <a:rPr lang="en-US" sz="2000" dirty="0"/>
              <a:t>Kubernetes and Docker work together.</a:t>
            </a:r>
          </a:p>
          <a:p>
            <a:r>
              <a:rPr lang="en-US" sz="2000" dirty="0"/>
              <a:t>Docker provides an open standard for packaging and distributing </a:t>
            </a:r>
            <a:r>
              <a:rPr lang="en-US" sz="2000" dirty="0" err="1"/>
              <a:t>containerised</a:t>
            </a:r>
            <a:r>
              <a:rPr lang="en-US" sz="2000" dirty="0"/>
              <a:t> applications. Using Docker, you can build and run containers and store and share container images.</a:t>
            </a:r>
          </a:p>
          <a:p>
            <a:r>
              <a:rPr lang="en-US" sz="2000" dirty="0"/>
              <a:t>Kubernetes orchestrates and </a:t>
            </a:r>
            <a:r>
              <a:rPr lang="en-US" sz="2000" b="1" dirty="0"/>
              <a:t>manages the distributed, </a:t>
            </a:r>
            <a:r>
              <a:rPr lang="en-US" sz="2000" b="1" dirty="0" err="1"/>
              <a:t>containerised</a:t>
            </a:r>
            <a:r>
              <a:rPr lang="en-US" sz="2000" b="1" dirty="0"/>
              <a:t> applications</a:t>
            </a:r>
            <a:r>
              <a:rPr lang="en-US" sz="2000" dirty="0"/>
              <a:t> that Docker creates. It also provides the infrastructure needed to deploy and run those applications on a cluster of machines.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91181"/>
          </a:xfrm>
        </p:spPr>
        <p:txBody>
          <a:bodyPr/>
          <a:lstStyle/>
          <a:p>
            <a:r>
              <a:rPr lang="en-US" dirty="0" smtClean="0"/>
              <a:t>Kubernetes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41715"/>
            <a:ext cx="9346526" cy="3777622"/>
          </a:xfrm>
        </p:spPr>
        <p:txBody>
          <a:bodyPr/>
          <a:lstStyle/>
          <a:p>
            <a:r>
              <a:rPr lang="en-US" dirty="0"/>
              <a:t>It aims to provide a "platform for </a:t>
            </a:r>
            <a:r>
              <a:rPr lang="en-US" b="1" dirty="0">
                <a:solidFill>
                  <a:schemeClr val="tx1"/>
                </a:solidFill>
              </a:rPr>
              <a:t>automating</a:t>
            </a:r>
            <a:r>
              <a:rPr lang="en-US" b="1" dirty="0"/>
              <a:t> deployment, scaling, and operations </a:t>
            </a:r>
            <a:r>
              <a:rPr lang="en-US" dirty="0"/>
              <a:t>of application containers across clusters of hosts</a:t>
            </a:r>
            <a:r>
              <a:rPr lang="en-US" dirty="0" smtClean="0"/>
              <a:t>".</a:t>
            </a:r>
            <a:endParaRPr lang="en-US" baseline="30000" dirty="0"/>
          </a:p>
          <a:p>
            <a:r>
              <a:rPr lang="en-US" dirty="0"/>
              <a:t> It works with a range of container tools, including </a:t>
            </a:r>
            <a:r>
              <a:rPr lang="en-US" b="1" dirty="0"/>
              <a:t>Docker</a:t>
            </a:r>
            <a:r>
              <a:rPr lang="en-US" b="1" dirty="0" smtClean="0"/>
              <a:t>.</a:t>
            </a:r>
            <a:r>
              <a:rPr lang="en-US" dirty="0"/>
              <a:t> 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</a:t>
            </a:r>
            <a:r>
              <a:rPr lang="en-US" dirty="0"/>
              <a:t> cloud services offer a </a:t>
            </a:r>
            <a:r>
              <a:rPr lang="en-US" b="1" dirty="0"/>
              <a:t>Kubernetes-based platform </a:t>
            </a:r>
            <a:r>
              <a:rPr lang="en-US" dirty="0"/>
              <a:t>or infrastructure as a service (</a:t>
            </a:r>
            <a:r>
              <a:rPr lang="en-US" dirty="0">
                <a:hlinkClick r:id="rId2" tooltip="Platform as a service"/>
              </a:rPr>
              <a:t>PaaS</a:t>
            </a:r>
            <a:r>
              <a:rPr lang="en-US" dirty="0"/>
              <a:t> or </a:t>
            </a:r>
            <a:r>
              <a:rPr lang="en-US" dirty="0">
                <a:hlinkClick r:id="rId3" tooltip="Infrastructure as a service"/>
              </a:rPr>
              <a:t>IaaS</a:t>
            </a:r>
            <a:r>
              <a:rPr lang="en-US" dirty="0"/>
              <a:t>) on which Kubernetes can be deployed as a platform-providing service.</a:t>
            </a:r>
          </a:p>
        </p:txBody>
      </p:sp>
    </p:spTree>
    <p:extLst>
      <p:ext uri="{BB962C8B-B14F-4D97-AF65-F5344CB8AC3E}">
        <p14:creationId xmlns:p14="http://schemas.microsoft.com/office/powerpoint/2010/main" val="29962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5056"/>
          </a:xfrm>
        </p:spPr>
        <p:txBody>
          <a:bodyPr>
            <a:normAutofit/>
          </a:bodyPr>
          <a:lstStyle/>
          <a:p>
            <a:r>
              <a:rPr lang="en-US" dirty="0"/>
              <a:t>What Kubernetes is </a:t>
            </a:r>
            <a:r>
              <a:rPr lang="en-US" dirty="0" smtClean="0"/>
              <a:t>not</a:t>
            </a:r>
            <a:r>
              <a:rPr lang="en-US" dirty="0"/>
              <a:t> 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89166"/>
            <a:ext cx="8915400" cy="4422056"/>
          </a:xfrm>
        </p:spPr>
        <p:txBody>
          <a:bodyPr/>
          <a:lstStyle/>
          <a:p>
            <a:r>
              <a:rPr lang="en-US" dirty="0"/>
              <a:t>Kubernetes is not a traditional, all-inclusive PaaS (Platform as a Service) </a:t>
            </a:r>
            <a:r>
              <a:rPr lang="en-US" dirty="0" smtClean="0"/>
              <a:t>system.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Since Kubernetes operates at the </a:t>
            </a:r>
            <a:r>
              <a:rPr lang="en-US" dirty="0">
                <a:solidFill>
                  <a:schemeClr val="tx1"/>
                </a:solidFill>
              </a:rPr>
              <a:t>container level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rather than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 the </a:t>
            </a:r>
            <a:r>
              <a:rPr lang="en-US" dirty="0">
                <a:solidFill>
                  <a:schemeClr val="tx1"/>
                </a:solidFill>
              </a:rPr>
              <a:t>hardware leve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l, it provides some generally applicable features common to PaaS offerings, such as </a:t>
            </a:r>
            <a:r>
              <a:rPr lang="en-US" dirty="0">
                <a:solidFill>
                  <a:schemeClr val="tx1"/>
                </a:solidFill>
              </a:rPr>
              <a:t>deployment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scaling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load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balancing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logging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and </a:t>
            </a:r>
            <a:r>
              <a:rPr lang="en-US" dirty="0">
                <a:solidFill>
                  <a:schemeClr val="tx1"/>
                </a:solidFill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1540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r>
              <a:rPr lang="fa-IR" dirty="0" smtClean="0"/>
              <a:t> </a:t>
            </a:r>
            <a:r>
              <a:rPr lang="en-US" dirty="0" smtClean="0"/>
              <a:t>components &amp; architecture :</a:t>
            </a:r>
            <a:r>
              <a:rPr lang="en-US" dirty="0"/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19" y="2598139"/>
            <a:ext cx="3573204" cy="4011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2937" y="222880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components</a:t>
            </a:r>
            <a:endParaRPr lang="en-US" dirty="0">
              <a:solidFill>
                <a:srgbClr val="FF33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05" y="2598139"/>
            <a:ext cx="5981218" cy="4011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8105" y="2228807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architecture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5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0553"/>
          </a:xfrm>
        </p:spPr>
        <p:txBody>
          <a:bodyPr/>
          <a:lstStyle/>
          <a:p>
            <a:r>
              <a:rPr lang="en-US" dirty="0" smtClean="0"/>
              <a:t>K8s components 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84664"/>
            <a:ext cx="2175018" cy="1892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35" y="1384663"/>
            <a:ext cx="2813780" cy="1892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07" y="1384663"/>
            <a:ext cx="3142882" cy="1890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84" y="3367436"/>
            <a:ext cx="4684299" cy="1974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29" y="3367436"/>
            <a:ext cx="4309478" cy="1988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3381102"/>
            <a:ext cx="3699615" cy="19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0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0654" y="378823"/>
            <a:ext cx="8915399" cy="1433290"/>
          </a:xfrm>
        </p:spPr>
        <p:txBody>
          <a:bodyPr/>
          <a:lstStyle/>
          <a:p>
            <a:r>
              <a:rPr lang="en-US" dirty="0" smtClean="0"/>
              <a:t>What is PaaS 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0653" y="2034179"/>
            <a:ext cx="8915399" cy="8657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Platform as a service (PaaS) is a complete development and deployment environment in the 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53" y="2899954"/>
            <a:ext cx="9062856" cy="288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 PaaS is designed to support the complete web application lifecycle: building, testing, deploying, managing and updating.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12" y="2133600"/>
            <a:ext cx="5097401" cy="3778250"/>
          </a:xfrm>
        </p:spPr>
      </p:pic>
    </p:spTree>
    <p:extLst>
      <p:ext uri="{BB962C8B-B14F-4D97-AF65-F5344CB8AC3E}">
        <p14:creationId xmlns:p14="http://schemas.microsoft.com/office/powerpoint/2010/main" val="14169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91181"/>
          </a:xfrm>
        </p:spPr>
        <p:txBody>
          <a:bodyPr/>
          <a:lstStyle/>
          <a:p>
            <a:r>
              <a:rPr lang="en-US" dirty="0" smtClean="0"/>
              <a:t>PaaS Deployment </a:t>
            </a:r>
            <a:r>
              <a:rPr lang="en-US" dirty="0"/>
              <a:t>Models: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cloud </a:t>
            </a:r>
            <a:r>
              <a:rPr lang="en-US" dirty="0" smtClean="0"/>
              <a:t>deployment</a:t>
            </a:r>
          </a:p>
          <a:p>
            <a:endParaRPr lang="en-US" dirty="0"/>
          </a:p>
          <a:p>
            <a:r>
              <a:rPr lang="en-US" dirty="0"/>
              <a:t>Private cloud </a:t>
            </a:r>
            <a:r>
              <a:rPr lang="en-US" dirty="0" smtClean="0"/>
              <a:t>deployment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Hybrid </a:t>
            </a:r>
            <a:r>
              <a:rPr lang="en-US" dirty="0"/>
              <a:t>cloud deployment</a:t>
            </a:r>
          </a:p>
        </p:txBody>
      </p:sp>
      <p:sp>
        <p:nvSpPr>
          <p:cNvPr id="4" name="Left Brace 3"/>
          <p:cNvSpPr/>
          <p:nvPr/>
        </p:nvSpPr>
        <p:spPr>
          <a:xfrm>
            <a:off x="4238398" y="3631472"/>
            <a:ext cx="1175657" cy="7267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89212" y="381019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two variants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1002" y="3369862"/>
            <a:ext cx="5956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within a data center owned and controlled by the cloud service customer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25641" y="4211309"/>
            <a:ext cx="56223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within a data center owned and controlled by a cloud service provider but the resources used are dedicated to one cloud service customer and are isolated from resources used by other customers</a:t>
            </a:r>
          </a:p>
        </p:txBody>
      </p:sp>
    </p:spTree>
    <p:extLst>
      <p:ext uri="{BB962C8B-B14F-4D97-AF65-F5344CB8AC3E}">
        <p14:creationId xmlns:p14="http://schemas.microsoft.com/office/powerpoint/2010/main" val="86279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5239"/>
          </a:xfrm>
        </p:spPr>
        <p:txBody>
          <a:bodyPr/>
          <a:lstStyle/>
          <a:p>
            <a:r>
              <a:rPr lang="en-US" dirty="0"/>
              <a:t>PaaS pros and </a:t>
            </a:r>
            <a:r>
              <a:rPr lang="en-US" dirty="0" smtClean="0"/>
              <a:t>cons</a:t>
            </a:r>
            <a:r>
              <a:rPr lang="en-US" b="1" dirty="0"/>
              <a:t> 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76994"/>
            <a:ext cx="8915400" cy="3657600"/>
          </a:xfrm>
        </p:spPr>
        <p:txBody>
          <a:bodyPr/>
          <a:lstStyle/>
          <a:p>
            <a:r>
              <a:rPr lang="en-US" dirty="0"/>
              <a:t>The principal benefit of PaaS is simplicity and convenience for users </a:t>
            </a:r>
          </a:p>
          <a:p>
            <a:endParaRPr lang="en-US" dirty="0"/>
          </a:p>
          <a:p>
            <a:r>
              <a:rPr lang="en-US" dirty="0"/>
              <a:t>the PaaS provider supplies much of the infrastructure and other IT services, which users can access anywhere via a web browser.</a:t>
            </a:r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b="1" dirty="0"/>
              <a:t>availability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1"/>
                </a:solidFill>
              </a:rPr>
              <a:t>resilience</a:t>
            </a:r>
            <a:r>
              <a:rPr lang="en-US" dirty="0" smtClean="0"/>
              <a:t>, </a:t>
            </a:r>
            <a:r>
              <a:rPr lang="en-US" b="1" dirty="0" smtClean="0"/>
              <a:t>DBs</a:t>
            </a:r>
            <a:r>
              <a:rPr lang="en-US" dirty="0" smtClean="0"/>
              <a:t> , </a:t>
            </a:r>
            <a:r>
              <a:rPr lang="en-US" b="1" dirty="0" smtClean="0"/>
              <a:t>storages</a:t>
            </a:r>
            <a:r>
              <a:rPr lang="en-US" dirty="0" smtClean="0"/>
              <a:t> , </a:t>
            </a:r>
            <a:r>
              <a:rPr lang="en-US" dirty="0"/>
              <a:t>however, can be a concern with PaaS.</a:t>
            </a:r>
          </a:p>
        </p:txBody>
      </p:sp>
    </p:spTree>
    <p:extLst>
      <p:ext uri="{BB962C8B-B14F-4D97-AF65-F5344CB8AC3E}">
        <p14:creationId xmlns:p14="http://schemas.microsoft.com/office/powerpoint/2010/main" val="9046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/>
          <a:lstStyle/>
          <a:p>
            <a:r>
              <a:rPr lang="en-US" dirty="0" smtClean="0"/>
              <a:t>Public PaaS deployment </a:t>
            </a:r>
            <a:r>
              <a:rPr lang="en-US" dirty="0" err="1" smtClean="0"/>
              <a:t>expml</a:t>
            </a:r>
            <a:r>
              <a:rPr lang="en-US" dirty="0" smtClean="0"/>
              <a:t> 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76387"/>
            <a:ext cx="7151966" cy="442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36727"/>
            <a:ext cx="8911687" cy="72136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Some Google </a:t>
            </a:r>
            <a:r>
              <a:rPr lang="en-US" sz="3200" dirty="0" err="1" smtClean="0"/>
              <a:t>AppEngine</a:t>
            </a:r>
            <a:r>
              <a:rPr lang="en-US" sz="3200" dirty="0" smtClean="0"/>
              <a:t> as a </a:t>
            </a:r>
            <a:r>
              <a:rPr lang="en-US" sz="3200" dirty="0"/>
              <a:t>Public </a:t>
            </a:r>
            <a:r>
              <a:rPr lang="en-US" sz="3200" dirty="0" smtClean="0"/>
              <a:t>PaaS : </a:t>
            </a:r>
            <a:endParaRPr lang="en-US" sz="3200" dirty="0"/>
          </a:p>
        </p:txBody>
      </p:sp>
      <p:pic>
        <p:nvPicPr>
          <p:cNvPr id="4" name="Get to know Google App Engin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8868" y="1058091"/>
            <a:ext cx="8852680" cy="4979764"/>
          </a:xfrm>
        </p:spPr>
      </p:pic>
    </p:spTree>
    <p:extLst>
      <p:ext uri="{BB962C8B-B14F-4D97-AF65-F5344CB8AC3E}">
        <p14:creationId xmlns:p14="http://schemas.microsoft.com/office/powerpoint/2010/main" val="312327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39" y="0"/>
            <a:ext cx="8645148" cy="377825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40" y="3778250"/>
            <a:ext cx="8645148" cy="303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8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478" y="310922"/>
            <a:ext cx="9415298" cy="791738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Easily migrate existing </a:t>
            </a:r>
            <a:r>
              <a:rPr lang="en-US" sz="3200" dirty="0" smtClean="0"/>
              <a:t>application to the cloud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190"/>
            <a:ext cx="1972491" cy="5378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478" y="985112"/>
            <a:ext cx="7599946" cy="3564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753" y="4549676"/>
            <a:ext cx="10605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dirty="0"/>
              <a:t>-</a:t>
            </a:r>
            <a:r>
              <a:rPr lang="en-US" dirty="0" smtClean="0"/>
              <a:t>User </a:t>
            </a:r>
            <a:r>
              <a:rPr lang="en-US" dirty="0"/>
              <a:t>converts existing application to container(s) and publishes container image(s)to the Azure Container </a:t>
            </a:r>
            <a:r>
              <a:rPr lang="en-US" dirty="0" smtClean="0"/>
              <a:t>Registry</a:t>
            </a:r>
            <a:endParaRPr lang="en-US" dirty="0"/>
          </a:p>
          <a:p>
            <a:r>
              <a:rPr lang="en-US" b="1" dirty="0" smtClean="0"/>
              <a:t>2</a:t>
            </a:r>
            <a:r>
              <a:rPr lang="en-US" dirty="0"/>
              <a:t>-</a:t>
            </a:r>
            <a:r>
              <a:rPr lang="en-US" dirty="0" smtClean="0"/>
              <a:t>Using </a:t>
            </a:r>
            <a:r>
              <a:rPr lang="en-US" dirty="0"/>
              <a:t>Azure Portal or command line, user deploys containers to AKS cluster</a:t>
            </a:r>
          </a:p>
          <a:p>
            <a:r>
              <a:rPr lang="en-US" b="1" dirty="0" smtClean="0"/>
              <a:t>3</a:t>
            </a:r>
            <a:r>
              <a:rPr lang="en-US" dirty="0"/>
              <a:t>-</a:t>
            </a:r>
            <a:r>
              <a:rPr lang="en-US" dirty="0" smtClean="0"/>
              <a:t>Azure </a:t>
            </a:r>
            <a:r>
              <a:rPr lang="en-US" dirty="0"/>
              <a:t>Active Directory is used to control access to AKS resources</a:t>
            </a:r>
          </a:p>
          <a:p>
            <a:r>
              <a:rPr lang="en-US" b="1" dirty="0" smtClean="0"/>
              <a:t>4</a:t>
            </a:r>
            <a:r>
              <a:rPr lang="en-US" dirty="0"/>
              <a:t>-</a:t>
            </a:r>
            <a:r>
              <a:rPr lang="en-US" dirty="0" smtClean="0"/>
              <a:t>Easily </a:t>
            </a:r>
            <a:r>
              <a:rPr lang="en-US" dirty="0"/>
              <a:t>access SLA-backed Azure Services such as Azure Database for MySQL using OSBA (Open Service Broker for Azure)</a:t>
            </a:r>
          </a:p>
          <a:p>
            <a:r>
              <a:rPr lang="en-US" b="1" dirty="0" smtClean="0"/>
              <a:t>5</a:t>
            </a:r>
            <a:r>
              <a:rPr lang="en-US" dirty="0"/>
              <a:t>-</a:t>
            </a:r>
            <a:r>
              <a:rPr lang="en-US" dirty="0" smtClean="0"/>
              <a:t>Optionally</a:t>
            </a:r>
            <a:r>
              <a:rPr lang="en-US" dirty="0"/>
              <a:t>, AKS can be deployed with a VNET virtual network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18057" y="3446510"/>
            <a:ext cx="197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AKS=</a:t>
            </a:r>
            <a:r>
              <a:rPr lang="en-US" dirty="0">
                <a:solidFill>
                  <a:srgbClr val="00B050"/>
                </a:solidFill>
              </a:rPr>
              <a:t>Azure </a:t>
            </a:r>
            <a:r>
              <a:rPr lang="en-US" dirty="0" smtClean="0">
                <a:solidFill>
                  <a:srgbClr val="00B050"/>
                </a:solidFill>
              </a:rPr>
              <a:t>Kubernetes </a:t>
            </a:r>
            <a:r>
              <a:rPr lang="en-US" dirty="0">
                <a:solidFill>
                  <a:srgbClr val="00B050"/>
                </a:solidFill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4562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3213</TotalTime>
  <Words>493</Words>
  <Application>Microsoft Office PowerPoint</Application>
  <PresentationFormat>Widescreen</PresentationFormat>
  <Paragraphs>71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Tahoma</vt:lpstr>
      <vt:lpstr>Wingdings 3</vt:lpstr>
      <vt:lpstr>Wisp</vt:lpstr>
      <vt:lpstr> You manage the applications and services you develop and the cloud service provider typically manages everything else.</vt:lpstr>
      <vt:lpstr>What is PaaS ?</vt:lpstr>
      <vt:lpstr> PaaS is designed to support the complete web application lifecycle: building, testing, deploying, managing and updating.</vt:lpstr>
      <vt:lpstr>PaaS Deployment Models:</vt:lpstr>
      <vt:lpstr>PaaS pros and cons :</vt:lpstr>
      <vt:lpstr>Public PaaS deployment expml :</vt:lpstr>
      <vt:lpstr>Some Google AppEngine as a Public PaaS : </vt:lpstr>
      <vt:lpstr>PowerPoint Presentation</vt:lpstr>
      <vt:lpstr>Easily migrate existing application to the cloud </vt:lpstr>
      <vt:lpstr>What is Kubernetes ( k8s)?</vt:lpstr>
      <vt:lpstr>Kubernetes as a Service : </vt:lpstr>
      <vt:lpstr>Kubernetes vs Docker ?</vt:lpstr>
      <vt:lpstr>Kubernetes …</vt:lpstr>
      <vt:lpstr>What Kubernetes is not :</vt:lpstr>
      <vt:lpstr>Kubernetes components &amp; architecture : </vt:lpstr>
      <vt:lpstr>K8s components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PaaS ?</dc:title>
  <dc:creator>saeed</dc:creator>
  <cp:lastModifiedBy>saeed</cp:lastModifiedBy>
  <cp:revision>35</cp:revision>
  <dcterms:created xsi:type="dcterms:W3CDTF">2019-08-25T04:26:27Z</dcterms:created>
  <dcterms:modified xsi:type="dcterms:W3CDTF">2019-08-28T06:22:49Z</dcterms:modified>
</cp:coreProperties>
</file>